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sldIdLst>
    <p:sldId id="256" r:id="rId5"/>
    <p:sldId id="257" r:id="rId6"/>
    <p:sldId id="258" r:id="rId7"/>
    <p:sldId id="276" r:id="rId8"/>
    <p:sldId id="278" r:id="rId9"/>
    <p:sldId id="279" r:id="rId10"/>
    <p:sldId id="280" r:id="rId11"/>
    <p:sldId id="282" r:id="rId12"/>
    <p:sldId id="283" r:id="rId13"/>
    <p:sldId id="281" r:id="rId14"/>
    <p:sldId id="302" r:id="rId15"/>
    <p:sldId id="303" r:id="rId16"/>
    <p:sldId id="285" r:id="rId17"/>
    <p:sldId id="289" r:id="rId18"/>
    <p:sldId id="291" r:id="rId19"/>
    <p:sldId id="290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275" r:id="rId30"/>
    <p:sldId id="301" r:id="rId31"/>
    <p:sldId id="27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4" name="Mahmood Yousaf" initials="MY" lastIdx="1" clrIdx="3">
    <p:extLst>
      <p:ext uri="{19B8F6BF-5375-455C-9EA6-DF929625EA0E}">
        <p15:presenceInfo xmlns:p15="http://schemas.microsoft.com/office/powerpoint/2012/main" userId="c9e4e0cac5eaff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718"/>
  </p:normalViewPr>
  <p:slideViewPr>
    <p:cSldViewPr snapToGrid="0">
      <p:cViewPr varScale="1">
        <p:scale>
          <a:sx n="84" d="100"/>
          <a:sy n="84" d="100"/>
        </p:scale>
        <p:origin x="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Soil+sampling+using+mobile&amp;tbm=isch&amp;ved=2ahUKEwiKqZnT4sz1AhVL3RoKHXrXAhAQ2-cCegQIABAA&amp;oq=Soil+sampling+using+mobile&amp;gs_lcp=CgNpbWcQAzoHCCMQ7wMQJzoECAAQQzoICAAQgAQQsQM6BwgAELEDEEM6BQgAEIAEOgYIABAIEB46BAgAEBhQ7g5Yhkhg70loBnAAeACAAcECiAHKNZIBCTAuMTQuMTYuMpgBAKABAaoBC2d3cy13aXotaW1nwAEB&amp;sclient=img&amp;ei=MdvvYcrMN8u6a_qui4AB#imgrc=oxO4MD71KVENhM" TargetMode="External"/><Relationship Id="rId2" Type="http://schemas.openxmlformats.org/officeDocument/2006/relationships/hyperlink" Target="https://www.homeadvisor.com/cost/architects-and-engineers/test-soil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thetechpages.com/insights/tech/internet-of-things/part-1-introduction-how-smart-agriculture-is-leveraging-iot/" TargetMode="External"/><Relationship Id="rId5" Type="http://schemas.openxmlformats.org/officeDocument/2006/relationships/hyperlink" Target="https://www.google.com/search?q=heroku+ml+deployment+on+mobile+application&amp;tbm=isch&amp;ved=2ahUKEwj7sLGs8Oj3AhVFOXoKHZ8aDc0Q2-cCegQIABAA&amp;oq=heroku+ml+deployment+on+mobile+application&amp;gs_lcp=CgNpbWcQAzoECCMQJ1DDBFiFImCIJGgAcAB4AIABtwKIAZQskgEGMi0yMi4xmAEAoAEBqgELZ3dzLXdpei1pbWfAAQE&amp;sclient=img&amp;ei=ZM-EYvvuEsXy6AOftbToDA#imgrc=G_jzhOORmJ-ScM" TargetMode="External"/><Relationship Id="rId4" Type="http://schemas.openxmlformats.org/officeDocument/2006/relationships/hyperlink" Target="https://github.com/yousaf2018/Final-Year-Project-Soil-Analysis-using-machine-learning/blob/master/Source%20Code/Pre-Processing/Soil%20Lab%20manual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212" y="1402771"/>
            <a:ext cx="7498525" cy="725199"/>
          </a:xfrm>
        </p:spPr>
        <p:txBody>
          <a:bodyPr/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Soil analysis </a:t>
            </a:r>
            <a:r>
              <a:rPr lang="en-US" sz="3600" dirty="0">
                <a:solidFill>
                  <a:srgbClr val="FF0000"/>
                </a:solidFill>
              </a:rPr>
              <a:t>using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1"/>
                </a:solidFill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2701" y="2834914"/>
            <a:ext cx="4453990" cy="419245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buSzPts val="2400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By: Mahmood Yousaf</a:t>
            </a:r>
          </a:p>
        </p:txBody>
      </p:sp>
      <p:sp>
        <p:nvSpPr>
          <p:cNvPr id="4" name="Google Shape;110;p1">
            <a:extLst>
              <a:ext uri="{FF2B5EF4-FFF2-40B4-BE49-F238E27FC236}">
                <a16:creationId xmlns:a16="http://schemas.microsoft.com/office/drawing/2014/main" id="{C4627A35-2C38-4548-AE0C-4F5E721946BC}"/>
              </a:ext>
            </a:extLst>
          </p:cNvPr>
          <p:cNvSpPr txBox="1">
            <a:spLocks/>
          </p:cNvSpPr>
          <p:nvPr/>
        </p:nvSpPr>
        <p:spPr>
          <a:xfrm>
            <a:off x="1542701" y="3708640"/>
            <a:ext cx="4295855" cy="5385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SzPts val="2400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Supervisor: Dr. Malik Jahan Khan</a:t>
            </a:r>
          </a:p>
          <a:p>
            <a:pPr>
              <a:lnSpc>
                <a:spcPct val="110000"/>
              </a:lnSpc>
              <a:spcBef>
                <a:spcPts val="0"/>
              </a:spcBef>
              <a:buSzPts val="2400"/>
            </a:pP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239" y="136525"/>
            <a:ext cx="9779183" cy="1325563"/>
          </a:xfrm>
        </p:spPr>
        <p:txBody>
          <a:bodyPr/>
          <a:lstStyle/>
          <a:p>
            <a:r>
              <a:rPr lang="en-US" sz="3600" dirty="0"/>
              <a:t>Methodology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233DAEC-9C91-411F-9ECF-89537C0A9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509" y="2034245"/>
            <a:ext cx="9779182" cy="365596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Artificial neural networks (ANN) models (8)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 Vector Regression (SVR)  models (8)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Decision Tree Regression (DTR) models (8)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Random Forest Regression (RFR) models (8)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Convolution neural network (CNN) regression models (4)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Convolution neural network (CNN) classification models (4)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Total models are 40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model is trained for each parameter separately  </a:t>
            </a:r>
          </a:p>
        </p:txBody>
      </p:sp>
    </p:spTree>
    <p:extLst>
      <p:ext uri="{BB962C8B-B14F-4D97-AF65-F5344CB8AC3E}">
        <p14:creationId xmlns:p14="http://schemas.microsoft.com/office/powerpoint/2010/main" val="922925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240" y="136525"/>
            <a:ext cx="9779183" cy="694444"/>
          </a:xfrm>
        </p:spPr>
        <p:txBody>
          <a:bodyPr/>
          <a:lstStyle/>
          <a:p>
            <a:pPr algn="ctr"/>
            <a:r>
              <a:rPr lang="en-US" sz="3600" dirty="0"/>
              <a:t>Decision tree regression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233DAEC-9C91-411F-9ECF-89537C0A9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509" y="1106311"/>
            <a:ext cx="9779182" cy="6944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Supervised learning algorithm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9BB76-AC3B-25DB-0706-96057C62F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05" y="2483556"/>
            <a:ext cx="5425840" cy="3005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741617-0699-FD7C-9953-31959DC59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277" y="2483556"/>
            <a:ext cx="4348648" cy="2881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5478F4-8331-8EEA-EAA8-F3A3C5B96964}"/>
              </a:ext>
            </a:extLst>
          </p:cNvPr>
          <p:cNvSpPr txBox="1"/>
          <p:nvPr/>
        </p:nvSpPr>
        <p:spPr>
          <a:xfrm>
            <a:off x="3045590" y="5613189"/>
            <a:ext cx="3557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Fig1: Dataset splits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DF2AD4-ECFE-4565-1F74-CBEE84BA77FD}"/>
              </a:ext>
            </a:extLst>
          </p:cNvPr>
          <p:cNvSpPr txBox="1"/>
          <p:nvPr/>
        </p:nvSpPr>
        <p:spPr>
          <a:xfrm>
            <a:off x="9002702" y="5613189"/>
            <a:ext cx="3557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Fig2: Decision tree</a:t>
            </a:r>
          </a:p>
        </p:txBody>
      </p:sp>
    </p:spTree>
    <p:extLst>
      <p:ext uri="{BB962C8B-B14F-4D97-AF65-F5344CB8AC3E}">
        <p14:creationId xmlns:p14="http://schemas.microsoft.com/office/powerpoint/2010/main" val="248626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240" y="136525"/>
            <a:ext cx="9779183" cy="694444"/>
          </a:xfrm>
        </p:spPr>
        <p:txBody>
          <a:bodyPr/>
          <a:lstStyle/>
          <a:p>
            <a:pPr algn="ctr"/>
            <a:r>
              <a:rPr lang="en-US" sz="3600" dirty="0"/>
              <a:t>Random forest regression tree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233DAEC-9C91-411F-9ECF-89537C0A9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509" y="1106311"/>
            <a:ext cx="9779182" cy="6944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Supervised learning algorithm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478F4-8331-8EEA-EAA8-F3A3C5B96964}"/>
              </a:ext>
            </a:extLst>
          </p:cNvPr>
          <p:cNvSpPr txBox="1"/>
          <p:nvPr/>
        </p:nvSpPr>
        <p:spPr>
          <a:xfrm>
            <a:off x="5331356" y="6033644"/>
            <a:ext cx="3557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Fig1: Random forest regression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EEC81-C2C2-2993-90F9-83435777C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73" y="1800756"/>
            <a:ext cx="6764454" cy="381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66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07" y="222212"/>
            <a:ext cx="9779183" cy="632772"/>
          </a:xfrm>
        </p:spPr>
        <p:txBody>
          <a:bodyPr/>
          <a:lstStyle/>
          <a:p>
            <a:r>
              <a:rPr lang="en-US" sz="2800" dirty="0"/>
              <a:t>ANN Regression Models Visualizations on pH Indexes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5BE016C-B03F-4D99-9A35-5319C640B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651" y="3605667"/>
            <a:ext cx="3985327" cy="2656884"/>
          </a:xfrm>
          <a:prstGeom prst="rect">
            <a:avLst/>
          </a:prstGeom>
        </p:spPr>
      </p:pic>
      <p:pic>
        <p:nvPicPr>
          <p:cNvPr id="22" name="Picture 21" descr="HI&#10;fdjf&#10;fd&#10;df&#10;df&#10;d&#10;fd&#10;fd&#10;f&#10;d&#10;f&#10;">
            <a:extLst>
              <a:ext uri="{FF2B5EF4-FFF2-40B4-BE49-F238E27FC236}">
                <a16:creationId xmlns:a16="http://schemas.microsoft.com/office/drawing/2014/main" id="{650E6295-28AA-472E-B391-4C1CA7AB7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938" y="990061"/>
            <a:ext cx="3985324" cy="26568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D04E62-D159-4FD0-BA8A-16B9F4728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724" y="3646944"/>
            <a:ext cx="3985324" cy="26568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9F73DE-CB78-4025-A631-6D86B8C7D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651" y="948785"/>
            <a:ext cx="3985324" cy="26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8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913" y="317841"/>
            <a:ext cx="9779183" cy="632772"/>
          </a:xfrm>
        </p:spPr>
        <p:txBody>
          <a:bodyPr/>
          <a:lstStyle/>
          <a:p>
            <a:r>
              <a:rPr lang="en-US" sz="2800" dirty="0"/>
              <a:t>ANN Regression Models Visualizations on Formula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79F0E0-29AE-485E-A4BC-90AA9A0C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999" y="3552279"/>
            <a:ext cx="3850125" cy="2566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50EA5D-8DE1-47F7-9401-1534229D5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02" y="3496754"/>
            <a:ext cx="4016701" cy="2677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76AD3C-D9D6-4361-AD46-C6A35695A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122" y="1154745"/>
            <a:ext cx="3748104" cy="2498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76D240-3B5E-4038-A30A-CF7FBC57F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426" y="1042512"/>
            <a:ext cx="3916454" cy="261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6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86" y="317853"/>
            <a:ext cx="9779183" cy="632772"/>
          </a:xfrm>
        </p:spPr>
        <p:txBody>
          <a:bodyPr/>
          <a:lstStyle/>
          <a:p>
            <a:r>
              <a:rPr lang="en-US" sz="2800" dirty="0"/>
              <a:t>SVR Regression Models Visualizations on pH Indexes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26C73-F226-914E-AC56-BF3172765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Soil analysis using machine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7CCF437-E7DF-45BF-946D-1007F4B8E9D3}"/>
              </a:ext>
            </a:extLst>
          </p:cNvPr>
          <p:cNvSpPr txBox="1">
            <a:spLocks/>
          </p:cNvSpPr>
          <p:nvPr/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1/27/2022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D6C6F-2618-460F-914F-E9D977A17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13" y="3537256"/>
            <a:ext cx="3952416" cy="2634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674C44-3D33-4D4D-83ED-911B6686A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597" y="950625"/>
            <a:ext cx="3765166" cy="2510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8173E1-B9FA-4DD5-948C-E56FA2CB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013" y="959066"/>
            <a:ext cx="3952415" cy="2634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2A81F9-947D-4598-8B67-14906EA37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597" y="3537256"/>
            <a:ext cx="3952416" cy="263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85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54" y="302730"/>
            <a:ext cx="9779183" cy="632772"/>
          </a:xfrm>
        </p:spPr>
        <p:txBody>
          <a:bodyPr/>
          <a:lstStyle/>
          <a:p>
            <a:r>
              <a:rPr lang="en-US" sz="2800" dirty="0"/>
              <a:t>SVR Regression Models Visualizations on Formula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8CF1C-6399-4D05-90A4-52DD1BDC0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851" y="3429000"/>
            <a:ext cx="3850196" cy="2566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B6F243-5645-4409-9B00-29E3B8567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501" y="968946"/>
            <a:ext cx="3850197" cy="2566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1EBACF-1A08-4DE5-856B-FD7B38FDA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851" y="935502"/>
            <a:ext cx="3850196" cy="25667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2110F7-F9B2-4425-AEBB-495096F3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501" y="3535744"/>
            <a:ext cx="3850197" cy="256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77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54" y="269736"/>
            <a:ext cx="9779183" cy="632772"/>
          </a:xfrm>
        </p:spPr>
        <p:txBody>
          <a:bodyPr/>
          <a:lstStyle/>
          <a:p>
            <a:r>
              <a:rPr lang="en-US" sz="2800" dirty="0"/>
              <a:t>DTR Regression Models Visualizations on pH Indexes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8AA2F-DB55-45B9-86E0-77C7D7758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70"/>
          <a:stretch/>
        </p:blipFill>
        <p:spPr>
          <a:xfrm>
            <a:off x="6512657" y="3603897"/>
            <a:ext cx="4050914" cy="256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B1C519-2C79-4575-9720-79F4684DC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85" b="5976"/>
          <a:stretch/>
        </p:blipFill>
        <p:spPr>
          <a:xfrm>
            <a:off x="1839408" y="1022017"/>
            <a:ext cx="3756049" cy="24069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D6C783-E5A2-49BB-BC07-6656ACC26B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70"/>
          <a:stretch/>
        </p:blipFill>
        <p:spPr>
          <a:xfrm>
            <a:off x="6512656" y="928821"/>
            <a:ext cx="4050915" cy="256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E5D329-1E08-4916-B0E4-E8BA9002A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064" y="3655741"/>
            <a:ext cx="4050914" cy="27006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A4FFB-6E72-4AD9-89EB-67F1FFEC337E}"/>
              </a:ext>
            </a:extLst>
          </p:cNvPr>
          <p:cNvSpPr txBox="1"/>
          <p:nvPr/>
        </p:nvSpPr>
        <p:spPr>
          <a:xfrm>
            <a:off x="2983677" y="3394620"/>
            <a:ext cx="1761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Number of samples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738E5F-0CE1-424B-A74B-64797117A478}"/>
              </a:ext>
            </a:extLst>
          </p:cNvPr>
          <p:cNvSpPr txBox="1"/>
          <p:nvPr/>
        </p:nvSpPr>
        <p:spPr>
          <a:xfrm>
            <a:off x="8028257" y="6135662"/>
            <a:ext cx="1761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Number of samples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308E6-12EC-43D2-BADB-A3076A25C4C5}"/>
              </a:ext>
            </a:extLst>
          </p:cNvPr>
          <p:cNvSpPr txBox="1"/>
          <p:nvPr/>
        </p:nvSpPr>
        <p:spPr>
          <a:xfrm>
            <a:off x="8028257" y="3435053"/>
            <a:ext cx="1761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Number of samples</a:t>
            </a:r>
          </a:p>
        </p:txBody>
      </p:sp>
    </p:spTree>
    <p:extLst>
      <p:ext uri="{BB962C8B-B14F-4D97-AF65-F5344CB8AC3E}">
        <p14:creationId xmlns:p14="http://schemas.microsoft.com/office/powerpoint/2010/main" val="2127818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08" y="266276"/>
            <a:ext cx="9779183" cy="632772"/>
          </a:xfrm>
        </p:spPr>
        <p:txBody>
          <a:bodyPr/>
          <a:lstStyle/>
          <a:p>
            <a:r>
              <a:rPr lang="en-US" sz="2800" dirty="0"/>
              <a:t>DTR Regression Models Visualizations on Formula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70711-2E9F-4338-90DB-F0EAEE6D0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" b="7361"/>
          <a:stretch/>
        </p:blipFill>
        <p:spPr>
          <a:xfrm>
            <a:off x="6967313" y="3610886"/>
            <a:ext cx="4011370" cy="24795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4D5940-B8B6-4184-A519-A97BA05BE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43"/>
          <a:stretch/>
        </p:blipFill>
        <p:spPr>
          <a:xfrm>
            <a:off x="1752600" y="884499"/>
            <a:ext cx="4114801" cy="25445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A3BFA7-3C01-4E4E-9ABD-998397052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43"/>
          <a:stretch/>
        </p:blipFill>
        <p:spPr>
          <a:xfrm>
            <a:off x="1752601" y="3613150"/>
            <a:ext cx="4114800" cy="25445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2BCF63-9AAC-448E-92EF-5AA9DFD8E3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6" b="4934"/>
          <a:stretch/>
        </p:blipFill>
        <p:spPr>
          <a:xfrm>
            <a:off x="6970767" y="967964"/>
            <a:ext cx="4011370" cy="25445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3B1DEB-399F-4F60-A1D5-170D041756D8}"/>
              </a:ext>
            </a:extLst>
          </p:cNvPr>
          <p:cNvSpPr txBox="1"/>
          <p:nvPr/>
        </p:nvSpPr>
        <p:spPr>
          <a:xfrm>
            <a:off x="2983677" y="3394620"/>
            <a:ext cx="1761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Number of samples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090CAB-7BAF-4424-8354-E3B654B5666C}"/>
              </a:ext>
            </a:extLst>
          </p:cNvPr>
          <p:cNvSpPr txBox="1"/>
          <p:nvPr/>
        </p:nvSpPr>
        <p:spPr>
          <a:xfrm>
            <a:off x="3243294" y="6149774"/>
            <a:ext cx="1761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Number of samples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23C03A-C33E-4258-AEB1-9967799E0270}"/>
              </a:ext>
            </a:extLst>
          </p:cNvPr>
          <p:cNvSpPr txBox="1"/>
          <p:nvPr/>
        </p:nvSpPr>
        <p:spPr>
          <a:xfrm>
            <a:off x="8327479" y="6090407"/>
            <a:ext cx="1761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Number of samples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4DA509-4FD3-453B-B7AC-A01FA7C21C44}"/>
              </a:ext>
            </a:extLst>
          </p:cNvPr>
          <p:cNvSpPr txBox="1"/>
          <p:nvPr/>
        </p:nvSpPr>
        <p:spPr>
          <a:xfrm>
            <a:off x="8327479" y="3433973"/>
            <a:ext cx="1761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Number of samples</a:t>
            </a:r>
          </a:p>
        </p:txBody>
      </p:sp>
    </p:spTree>
    <p:extLst>
      <p:ext uri="{BB962C8B-B14F-4D97-AF65-F5344CB8AC3E}">
        <p14:creationId xmlns:p14="http://schemas.microsoft.com/office/powerpoint/2010/main" val="2073420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027" y="376621"/>
            <a:ext cx="9779183" cy="632772"/>
          </a:xfrm>
        </p:spPr>
        <p:txBody>
          <a:bodyPr/>
          <a:lstStyle/>
          <a:p>
            <a:r>
              <a:rPr lang="en-US" sz="2800" dirty="0"/>
              <a:t>RFR Regression Models Visualizations on pH Indexes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340EA-7F63-48CD-9B54-752377253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63" b="6918"/>
          <a:stretch/>
        </p:blipFill>
        <p:spPr>
          <a:xfrm>
            <a:off x="6458407" y="3633822"/>
            <a:ext cx="3694869" cy="23483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DAA4AE-A945-456F-BFEA-816F4748B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56"/>
          <a:stretch/>
        </p:blipFill>
        <p:spPr>
          <a:xfrm>
            <a:off x="1883810" y="1248051"/>
            <a:ext cx="3694870" cy="23091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859B89-D3F1-4C4E-B60E-4AD1125AFA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55"/>
          <a:stretch/>
        </p:blipFill>
        <p:spPr>
          <a:xfrm>
            <a:off x="6458407" y="1252974"/>
            <a:ext cx="3694869" cy="22992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B5B87-9863-49F4-9B09-2645EAB665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256"/>
          <a:stretch/>
        </p:blipFill>
        <p:spPr>
          <a:xfrm>
            <a:off x="1898886" y="3802200"/>
            <a:ext cx="3694871" cy="23091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AC676E-6599-4053-899D-7308827C4E77}"/>
              </a:ext>
            </a:extLst>
          </p:cNvPr>
          <p:cNvSpPr txBox="1"/>
          <p:nvPr/>
        </p:nvSpPr>
        <p:spPr>
          <a:xfrm>
            <a:off x="2991312" y="6059225"/>
            <a:ext cx="1761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Number of samples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A46406-BAC8-4D6C-BE1C-0B2FACDBD4C0}"/>
              </a:ext>
            </a:extLst>
          </p:cNvPr>
          <p:cNvSpPr txBox="1"/>
          <p:nvPr/>
        </p:nvSpPr>
        <p:spPr>
          <a:xfrm>
            <a:off x="7619386" y="5961567"/>
            <a:ext cx="1761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Number of samples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010731-37C0-42B5-B02D-FB7284C0ADF0}"/>
              </a:ext>
            </a:extLst>
          </p:cNvPr>
          <p:cNvSpPr txBox="1"/>
          <p:nvPr/>
        </p:nvSpPr>
        <p:spPr>
          <a:xfrm>
            <a:off x="3060365" y="3528752"/>
            <a:ext cx="1761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Number of samples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49E397-F36A-40C3-AD39-0AB775FAD7E2}"/>
              </a:ext>
            </a:extLst>
          </p:cNvPr>
          <p:cNvSpPr txBox="1"/>
          <p:nvPr/>
        </p:nvSpPr>
        <p:spPr>
          <a:xfrm>
            <a:off x="7619386" y="3510712"/>
            <a:ext cx="1761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Number of samples</a:t>
            </a:r>
          </a:p>
        </p:txBody>
      </p:sp>
    </p:spTree>
    <p:extLst>
      <p:ext uri="{BB962C8B-B14F-4D97-AF65-F5344CB8AC3E}">
        <p14:creationId xmlns:p14="http://schemas.microsoft.com/office/powerpoint/2010/main" val="527245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86" y="262312"/>
            <a:ext cx="9779183" cy="1325563"/>
          </a:xfrm>
        </p:spPr>
        <p:txBody>
          <a:bodyPr/>
          <a:lstStyle/>
          <a:p>
            <a:r>
              <a:rPr lang="en-US" sz="36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65596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Proposed solution </a:t>
            </a:r>
          </a:p>
          <a:p>
            <a:r>
              <a:rPr lang="en-US" dirty="0"/>
              <a:t>Dataset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Soil NPK sensor </a:t>
            </a:r>
          </a:p>
          <a:p>
            <a:r>
              <a:rPr lang="en-US" dirty="0"/>
              <a:t>Questions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Soil analysis using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54" y="423573"/>
            <a:ext cx="9779183" cy="632772"/>
          </a:xfrm>
        </p:spPr>
        <p:txBody>
          <a:bodyPr/>
          <a:lstStyle/>
          <a:p>
            <a:r>
              <a:rPr lang="en-US" sz="2800" dirty="0"/>
              <a:t>RFR Regression Models Visualizations on Formula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8C0087-71D8-48F1-9E6D-E824123DA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976" b="4729"/>
          <a:stretch/>
        </p:blipFill>
        <p:spPr>
          <a:xfrm>
            <a:off x="6556467" y="3552110"/>
            <a:ext cx="3795845" cy="2341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A844E4-974C-451E-9803-7D5A2D89B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" t="4204" r="-168" b="6365"/>
          <a:stretch/>
        </p:blipFill>
        <p:spPr>
          <a:xfrm>
            <a:off x="2308076" y="1086075"/>
            <a:ext cx="3795846" cy="22645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AC8C8-A8D9-4C86-87D1-E7150A2004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272" b="4729"/>
          <a:stretch/>
        </p:blipFill>
        <p:spPr>
          <a:xfrm>
            <a:off x="6497278" y="935831"/>
            <a:ext cx="3795846" cy="23344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D00F69-A2A3-4A6C-A52F-F6E91D66AE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-6987" b="6704"/>
          <a:stretch/>
        </p:blipFill>
        <p:spPr>
          <a:xfrm>
            <a:off x="2319260" y="3593687"/>
            <a:ext cx="4114799" cy="23921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BE40F1-B557-4D24-A7D1-7E4ED05F0466}"/>
              </a:ext>
            </a:extLst>
          </p:cNvPr>
          <p:cNvSpPr txBox="1"/>
          <p:nvPr/>
        </p:nvSpPr>
        <p:spPr>
          <a:xfrm>
            <a:off x="7724855" y="5801758"/>
            <a:ext cx="1761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Number of samples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DBC586-AFD5-4955-80F5-B90AC2C26BF8}"/>
              </a:ext>
            </a:extLst>
          </p:cNvPr>
          <p:cNvSpPr txBox="1"/>
          <p:nvPr/>
        </p:nvSpPr>
        <p:spPr>
          <a:xfrm>
            <a:off x="7724855" y="3236245"/>
            <a:ext cx="1761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Number of samples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A8C62-B3EC-4D86-BA8D-1E278CD57B5B}"/>
              </a:ext>
            </a:extLst>
          </p:cNvPr>
          <p:cNvSpPr txBox="1"/>
          <p:nvPr/>
        </p:nvSpPr>
        <p:spPr>
          <a:xfrm>
            <a:off x="3450990" y="3305889"/>
            <a:ext cx="1761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Number of samples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AD0A70-D53C-4B9A-8FEC-9FC3E9C304EB}"/>
              </a:ext>
            </a:extLst>
          </p:cNvPr>
          <p:cNvSpPr txBox="1"/>
          <p:nvPr/>
        </p:nvSpPr>
        <p:spPr>
          <a:xfrm>
            <a:off x="3495815" y="5966341"/>
            <a:ext cx="1761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Number of samples</a:t>
            </a:r>
          </a:p>
        </p:txBody>
      </p:sp>
    </p:spTree>
    <p:extLst>
      <p:ext uri="{BB962C8B-B14F-4D97-AF65-F5344CB8AC3E}">
        <p14:creationId xmlns:p14="http://schemas.microsoft.com/office/powerpoint/2010/main" val="2854496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474" y="276646"/>
            <a:ext cx="9779183" cy="632772"/>
          </a:xfrm>
        </p:spPr>
        <p:txBody>
          <a:bodyPr/>
          <a:lstStyle/>
          <a:p>
            <a:r>
              <a:rPr lang="en-US" sz="2800" dirty="0"/>
              <a:t>CNN Regression Models Visualizations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264AF-4B12-4291-AB8C-61606DCB8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021" y="3521437"/>
            <a:ext cx="3940568" cy="2627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979DA-D14F-45A7-8657-586E9CB5B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244" y="905888"/>
            <a:ext cx="3940569" cy="2627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635D65-2462-4C9D-9B44-EAEB50458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245" y="3532934"/>
            <a:ext cx="3940569" cy="26270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50B769-7615-4C84-A3A5-9B709044F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88" y="894392"/>
            <a:ext cx="3940568" cy="262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02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8E1E0A-C676-4ED6-A196-246DD27F0129}"/>
              </a:ext>
            </a:extLst>
          </p:cNvPr>
          <p:cNvSpPr txBox="1">
            <a:spLocks/>
          </p:cNvSpPr>
          <p:nvPr/>
        </p:nvSpPr>
        <p:spPr>
          <a:xfrm>
            <a:off x="752186" y="156933"/>
            <a:ext cx="9779183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CNN Classification Models Evaluations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4A58BF-89D2-47DD-A76B-8120C20DBF72}"/>
              </a:ext>
            </a:extLst>
          </p:cNvPr>
          <p:cNvSpPr txBox="1"/>
          <p:nvPr/>
        </p:nvSpPr>
        <p:spPr>
          <a:xfrm>
            <a:off x="4317279" y="4124014"/>
            <a:ext cx="3557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Fig: OM, EC, P and pH evaluations scores on CNN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FB792-6B9D-476C-A371-5BB6361F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740" y="1926765"/>
            <a:ext cx="4499275" cy="208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88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54" y="308473"/>
            <a:ext cx="9779183" cy="712940"/>
          </a:xfrm>
        </p:spPr>
        <p:txBody>
          <a:bodyPr/>
          <a:lstStyle/>
          <a:p>
            <a:pPr algn="ctr"/>
            <a:r>
              <a:rPr lang="en-US" sz="2800" dirty="0"/>
              <a:t>Models deployment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8D21D-B1DD-B22E-1FE1-708D80933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52" y="1765871"/>
            <a:ext cx="7772620" cy="358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65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06" y="-174031"/>
            <a:ext cx="9779183" cy="1325563"/>
          </a:xfrm>
        </p:spPr>
        <p:txBody>
          <a:bodyPr/>
          <a:lstStyle/>
          <a:p>
            <a:pPr algn="ctr"/>
            <a:r>
              <a:rPr lang="en-US" sz="2800" dirty="0"/>
              <a:t>Soil NPK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C0698-D123-BD6F-23F2-63A9E2EB1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Soil NPK sensor ( 7 in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61FC1-90A6-D1AD-CD33-630F3648B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750" y="2620653"/>
            <a:ext cx="4111494" cy="3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13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28" y="225779"/>
            <a:ext cx="9779183" cy="650900"/>
          </a:xfrm>
        </p:spPr>
        <p:txBody>
          <a:bodyPr/>
          <a:lstStyle/>
          <a:p>
            <a:pPr algn="ctr"/>
            <a:r>
              <a:rPr lang="en-US" sz="2800" dirty="0"/>
              <a:t>Sensor integration with mobile application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1F1FC7-573F-B6B2-4483-4CB72B90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067" y="1385710"/>
            <a:ext cx="5246511" cy="524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2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pPr algn="ctr"/>
            <a:r>
              <a:rPr lang="en-US" dirty="0"/>
              <a:t>Demo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pPr algn="ctr"/>
            <a:r>
              <a:rPr lang="en-US" dirty="0"/>
              <a:t>Questions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080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2A10-76A3-49F1-AA94-8B3D659FF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476" y="750052"/>
            <a:ext cx="2344633" cy="517381"/>
          </a:xfrm>
        </p:spPr>
        <p:txBody>
          <a:bodyPr/>
          <a:lstStyle/>
          <a:p>
            <a:r>
              <a:rPr lang="en-US" sz="3200" dirty="0"/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60210B-35CE-417D-AF12-752966039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929" y="1752455"/>
            <a:ext cx="6220277" cy="457284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100" b="1" dirty="0">
                <a:hlinkClick r:id="rId2"/>
              </a:rPr>
              <a:t>2022 Cost of Soil Testing | Price of Soil Quality Testing and Analysis – HomeAdvisor</a:t>
            </a:r>
            <a:endParaRPr lang="en-US" sz="11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100" b="1" dirty="0">
                <a:hlinkClick r:id="rId3"/>
              </a:rPr>
              <a:t>Soil sampling using mobile - Google Search</a:t>
            </a:r>
            <a:endParaRPr lang="en-US" sz="11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100" b="1" i="0" dirty="0">
                <a:effectLst/>
                <a:latin typeface="Arial" panose="020B0604020202020204" pitchFamily="34" charset="0"/>
              </a:rPr>
              <a:t>Vinay Kumar, B. K. Vimal, Rakesh Kumar, and Mukesh Kumar. Determination of soil </a:t>
            </a:r>
            <a:r>
              <a:rPr lang="en-US" sz="1100" b="1" i="0" dirty="0" err="1">
                <a:effectLst/>
                <a:latin typeface="Arial" panose="020B0604020202020204" pitchFamily="34" charset="0"/>
              </a:rPr>
              <a:t>ph</a:t>
            </a:r>
            <a:r>
              <a:rPr lang="en-US" sz="1100" b="1" i="0" dirty="0">
                <a:effectLst/>
                <a:latin typeface="Arial" panose="020B0604020202020204" pitchFamily="34" charset="0"/>
              </a:rPr>
              <a:t> by using digital</a:t>
            </a:r>
            <a:br>
              <a:rPr lang="en-US" sz="1100" b="1" dirty="0"/>
            </a:br>
            <a:r>
              <a:rPr lang="en-US" sz="1100" b="1" i="0" dirty="0">
                <a:effectLst/>
                <a:latin typeface="Arial" panose="020B0604020202020204" pitchFamily="34" charset="0"/>
              </a:rPr>
              <a:t>image processing technique. Journal of Applied and Natural Science, 6:14–18, 2014.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100" b="1" i="0" dirty="0">
                <a:effectLst/>
                <a:latin typeface="Arial" panose="020B0604020202020204" pitchFamily="34" charset="0"/>
              </a:rPr>
              <a:t>CS ManikandaBabu and M Arun Pandian. Determination of physical and chemical characteristics of soil</a:t>
            </a:r>
            <a:br>
              <a:rPr lang="en-US" sz="1100" b="1" dirty="0"/>
            </a:br>
            <a:r>
              <a:rPr lang="en-US" sz="1100" b="1" i="0" dirty="0">
                <a:effectLst/>
                <a:latin typeface="Arial" panose="020B0604020202020204" pitchFamily="34" charset="0"/>
              </a:rPr>
              <a:t>using digital image processing. DIGITAL IMAGE PROCESSING, 1:2, 2016.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100" b="1" i="0" dirty="0">
                <a:effectLst/>
                <a:latin typeface="Arial" panose="020B0604020202020204" pitchFamily="34" charset="0"/>
              </a:rPr>
              <a:t>AV </a:t>
            </a:r>
            <a:r>
              <a:rPr lang="en-US" sz="1100" b="1" i="0" dirty="0" err="1">
                <a:effectLst/>
                <a:latin typeface="Arial" panose="020B0604020202020204" pitchFamily="34" charset="0"/>
              </a:rPr>
              <a:t>Guilalas</a:t>
            </a:r>
            <a:r>
              <a:rPr lang="en-US" sz="1100" b="1" i="0" dirty="0">
                <a:effectLst/>
                <a:latin typeface="Arial" panose="020B0604020202020204" pitchFamily="34" charset="0"/>
              </a:rPr>
              <a:t>, M </a:t>
            </a:r>
            <a:r>
              <a:rPr lang="en-US" sz="1100" b="1" i="0" dirty="0" err="1">
                <a:effectLst/>
                <a:latin typeface="Arial" panose="020B0604020202020204" pitchFamily="34" charset="0"/>
              </a:rPr>
              <a:t>Devoor</a:t>
            </a:r>
            <a:r>
              <a:rPr lang="en-US" sz="1100" b="1" i="0" dirty="0">
                <a:effectLst/>
                <a:latin typeface="Arial" panose="020B0604020202020204" pitchFamily="34" charset="0"/>
              </a:rPr>
              <a:t>, M Mizoguchi International Journal of . . . , and 2019. Determination of soil </a:t>
            </a:r>
            <a:r>
              <a:rPr lang="en-US" sz="1100" b="1" i="0" dirty="0" err="1">
                <a:effectLst/>
                <a:latin typeface="Arial" panose="020B0604020202020204" pitchFamily="34" charset="0"/>
              </a:rPr>
              <a:t>ph</a:t>
            </a:r>
            <a:br>
              <a:rPr lang="en-US" sz="1100" b="1" dirty="0"/>
            </a:br>
            <a:r>
              <a:rPr lang="en-US" sz="1100" b="1" i="0" dirty="0">
                <a:effectLst/>
                <a:latin typeface="Arial" panose="020B0604020202020204" pitchFamily="34" charset="0"/>
              </a:rPr>
              <a:t>using digital image processing. 2019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" dirty="0">
                <a:hlinkClick r:id="rId4"/>
              </a:rPr>
              <a:t>Final-Year-Project-Soil-Analysis-using-machine-learning/Soil Lab manual.pdf at master · yousaf2018/Final-Year-Project-Soil-Analysis-using-machine-learning (github.com)</a:t>
            </a:r>
            <a:endParaRPr lang="en-US" sz="800" dirty="0"/>
          </a:p>
          <a:p>
            <a:pPr marL="457200" indent="-457200">
              <a:buFont typeface="Arial" panose="020B0604020202020204" pitchFamily="34" charset="0"/>
              <a:buChar char="•"/>
            </a:pPr>
            <a:br>
              <a:rPr lang="en-US" sz="1050" dirty="0"/>
            </a:br>
            <a:r>
              <a:rPr lang="en-US" sz="800" dirty="0" err="1">
                <a:hlinkClick r:id="rId5"/>
              </a:rPr>
              <a:t>heroku</a:t>
            </a:r>
            <a:r>
              <a:rPr lang="en-US" sz="800" dirty="0">
                <a:hlinkClick r:id="rId5"/>
              </a:rPr>
              <a:t> ml deployment on mobile application - Google Search</a:t>
            </a:r>
            <a:endParaRPr lang="en-US" sz="1050" dirty="0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050" dirty="0">
                <a:hlinkClick r:id="rId6"/>
              </a:rPr>
              <a:t>Part 1: Introduction - How Smart Agriculture is Leveraging IoT! - The </a:t>
            </a:r>
            <a:r>
              <a:rPr lang="en-US" sz="1050" dirty="0" err="1">
                <a:hlinkClick r:id="rId6"/>
              </a:rPr>
              <a:t>Techpages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079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sz="3600" dirty="0"/>
              <a:t>Problem statement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Google Shape;125;p3">
            <a:extLst>
              <a:ext uri="{FF2B5EF4-FFF2-40B4-BE49-F238E27FC236}">
                <a16:creationId xmlns:a16="http://schemas.microsoft.com/office/drawing/2014/main" id="{C2A89042-4A9B-40A9-B5A7-B2E2FEE162B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9929" y="2561408"/>
            <a:ext cx="2602776" cy="173518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Google Shape;126;p3">
            <a:extLst>
              <a:ext uri="{FF2B5EF4-FFF2-40B4-BE49-F238E27FC236}">
                <a16:creationId xmlns:a16="http://schemas.microsoft.com/office/drawing/2014/main" id="{943CBEA9-982D-488A-83F3-920C265B2E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5853305"/>
              </p:ext>
            </p:extLst>
          </p:nvPr>
        </p:nvGraphicFramePr>
        <p:xfrm>
          <a:off x="1028775" y="4395355"/>
          <a:ext cx="1447650" cy="3657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412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bg1"/>
                          </a:solidFill>
                        </a:rPr>
                        <a:t>Soil sample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4" name="Google Shape;127;p3">
            <a:extLst>
              <a:ext uri="{FF2B5EF4-FFF2-40B4-BE49-F238E27FC236}">
                <a16:creationId xmlns:a16="http://schemas.microsoft.com/office/drawing/2014/main" id="{F89C0EEA-394B-4078-937B-A193BD0B04C9}"/>
              </a:ext>
            </a:extLst>
          </p:cNvPr>
          <p:cNvCxnSpPr/>
          <p:nvPr/>
        </p:nvCxnSpPr>
        <p:spPr>
          <a:xfrm>
            <a:off x="3277119" y="3511334"/>
            <a:ext cx="1093616" cy="0"/>
          </a:xfrm>
          <a:prstGeom prst="straightConnector1">
            <a:avLst/>
          </a:prstGeom>
          <a:noFill/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pic>
        <p:nvPicPr>
          <p:cNvPr id="15" name="Google Shape;128;p3">
            <a:extLst>
              <a:ext uri="{FF2B5EF4-FFF2-40B4-BE49-F238E27FC236}">
                <a16:creationId xmlns:a16="http://schemas.microsoft.com/office/drawing/2014/main" id="{B37D0EE3-D893-4A6B-B8A3-D90A7C9FF7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0527" y="2561408"/>
            <a:ext cx="2728602" cy="17351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" name="Google Shape;129;p3">
            <a:extLst>
              <a:ext uri="{FF2B5EF4-FFF2-40B4-BE49-F238E27FC236}">
                <a16:creationId xmlns:a16="http://schemas.microsoft.com/office/drawing/2014/main" id="{CDE1CB0F-522A-474A-A9CA-27436C01EA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209124"/>
              </p:ext>
            </p:extLst>
          </p:nvPr>
        </p:nvGraphicFramePr>
        <p:xfrm>
          <a:off x="4479925" y="4395355"/>
          <a:ext cx="2071877" cy="3657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71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8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Laboratory testing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Google Shape;130;p3">
            <a:extLst>
              <a:ext uri="{FF2B5EF4-FFF2-40B4-BE49-F238E27FC236}">
                <a16:creationId xmlns:a16="http://schemas.microsoft.com/office/drawing/2014/main" id="{0AE1179A-9C6F-4BD5-A7B6-E7570AB62479}"/>
              </a:ext>
            </a:extLst>
          </p:cNvPr>
          <p:cNvCxnSpPr/>
          <p:nvPr/>
        </p:nvCxnSpPr>
        <p:spPr>
          <a:xfrm rot="10800000" flipH="1">
            <a:off x="7474530" y="2982191"/>
            <a:ext cx="1648688" cy="446809"/>
          </a:xfrm>
          <a:prstGeom prst="straightConnector1">
            <a:avLst/>
          </a:prstGeom>
          <a:noFill/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pic>
        <p:nvPicPr>
          <p:cNvPr id="18" name="Google Shape;131;p3" descr="Stopwatch">
            <a:extLst>
              <a:ext uri="{FF2B5EF4-FFF2-40B4-BE49-F238E27FC236}">
                <a16:creationId xmlns:a16="http://schemas.microsoft.com/office/drawing/2014/main" id="{D7C2DD1E-485E-477C-AC7E-25C2806264D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05605" y="2405743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32;p3">
            <a:extLst>
              <a:ext uri="{FF2B5EF4-FFF2-40B4-BE49-F238E27FC236}">
                <a16:creationId xmlns:a16="http://schemas.microsoft.com/office/drawing/2014/main" id="{28636D5E-7CCF-4043-ABE5-CB602DAF58EC}"/>
              </a:ext>
            </a:extLst>
          </p:cNvPr>
          <p:cNvCxnSpPr/>
          <p:nvPr/>
        </p:nvCxnSpPr>
        <p:spPr>
          <a:xfrm>
            <a:off x="7474530" y="3896591"/>
            <a:ext cx="1731075" cy="657992"/>
          </a:xfrm>
          <a:prstGeom prst="straightConnector1">
            <a:avLst/>
          </a:prstGeom>
          <a:noFill/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pic>
        <p:nvPicPr>
          <p:cNvPr id="20" name="Google Shape;133;p3" descr="Dollar">
            <a:extLst>
              <a:ext uri="{FF2B5EF4-FFF2-40B4-BE49-F238E27FC236}">
                <a16:creationId xmlns:a16="http://schemas.microsoft.com/office/drawing/2014/main" id="{E5A2A92E-EDA0-4587-AADD-E6FAC6F4EDF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95656" y="4140925"/>
            <a:ext cx="914400" cy="914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" name="Google Shape;134;p3">
            <a:extLst>
              <a:ext uri="{FF2B5EF4-FFF2-40B4-BE49-F238E27FC236}">
                <a16:creationId xmlns:a16="http://schemas.microsoft.com/office/drawing/2014/main" id="{0FCCEDD8-4DAA-4FCA-98CA-4125372A84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7233901"/>
              </p:ext>
            </p:extLst>
          </p:nvPr>
        </p:nvGraphicFramePr>
        <p:xfrm>
          <a:off x="10163135" y="2717075"/>
          <a:ext cx="1917800" cy="370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1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Time consuming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Google Shape;135;p3">
            <a:extLst>
              <a:ext uri="{FF2B5EF4-FFF2-40B4-BE49-F238E27FC236}">
                <a16:creationId xmlns:a16="http://schemas.microsoft.com/office/drawing/2014/main" id="{1992742C-B749-412C-9C3E-CF8E6931C0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1306353"/>
              </p:ext>
            </p:extLst>
          </p:nvPr>
        </p:nvGraphicFramePr>
        <p:xfrm>
          <a:off x="10163135" y="4412700"/>
          <a:ext cx="1590125" cy="370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9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More cost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sz="3600" dirty="0"/>
              <a:t>Solution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3" name="Google Shape;147;p4">
            <a:extLst>
              <a:ext uri="{FF2B5EF4-FFF2-40B4-BE49-F238E27FC236}">
                <a16:creationId xmlns:a16="http://schemas.microsoft.com/office/drawing/2014/main" id="{54416591-9C95-490E-9B11-8C0C0FF9D23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1" y="3187816"/>
            <a:ext cx="1867250" cy="138782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" name="Google Shape;148;p4">
            <a:extLst>
              <a:ext uri="{FF2B5EF4-FFF2-40B4-BE49-F238E27FC236}">
                <a16:creationId xmlns:a16="http://schemas.microsoft.com/office/drawing/2014/main" id="{62B6CACB-314B-4204-9C97-4FF4293E1F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1762576"/>
              </p:ext>
            </p:extLst>
          </p:nvPr>
        </p:nvGraphicFramePr>
        <p:xfrm>
          <a:off x="381000" y="4680495"/>
          <a:ext cx="1867251" cy="3352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67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2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Mobile Application</a:t>
                      </a:r>
                      <a:endParaRPr sz="16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5" name="Google Shape;127;p3">
            <a:extLst>
              <a:ext uri="{FF2B5EF4-FFF2-40B4-BE49-F238E27FC236}">
                <a16:creationId xmlns:a16="http://schemas.microsoft.com/office/drawing/2014/main" id="{8AB0AEF3-C4DF-485C-9877-368EA3DD2B2D}"/>
              </a:ext>
            </a:extLst>
          </p:cNvPr>
          <p:cNvCxnSpPr>
            <a:cxnSpLocks/>
          </p:cNvCxnSpPr>
          <p:nvPr/>
        </p:nvCxnSpPr>
        <p:spPr>
          <a:xfrm>
            <a:off x="2248251" y="3881848"/>
            <a:ext cx="738230" cy="0"/>
          </a:xfrm>
          <a:prstGeom prst="straightConnector1">
            <a:avLst/>
          </a:prstGeom>
          <a:noFill/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754DAFB-2107-4607-850B-3480BCF0D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123" y="3187816"/>
            <a:ext cx="1807327" cy="1387819"/>
          </a:xfrm>
          <a:prstGeom prst="rect">
            <a:avLst/>
          </a:prstGeom>
        </p:spPr>
      </p:pic>
      <p:graphicFrame>
        <p:nvGraphicFramePr>
          <p:cNvPr id="28" name="Google Shape;148;p4">
            <a:extLst>
              <a:ext uri="{FF2B5EF4-FFF2-40B4-BE49-F238E27FC236}">
                <a16:creationId xmlns:a16="http://schemas.microsoft.com/office/drawing/2014/main" id="{169C7679-136B-4979-B60B-8D364AA1D7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3160115"/>
              </p:ext>
            </p:extLst>
          </p:nvPr>
        </p:nvGraphicFramePr>
        <p:xfrm>
          <a:off x="3280869" y="4669202"/>
          <a:ext cx="1613833" cy="3352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13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2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Soil Sampling</a:t>
                      </a:r>
                      <a:endParaRPr sz="16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9" name="Google Shape;127;p3">
            <a:extLst>
              <a:ext uri="{FF2B5EF4-FFF2-40B4-BE49-F238E27FC236}">
                <a16:creationId xmlns:a16="http://schemas.microsoft.com/office/drawing/2014/main" id="{6DAD3D86-FF5B-4ED2-8B7E-FE8A2FF4B398}"/>
              </a:ext>
            </a:extLst>
          </p:cNvPr>
          <p:cNvCxnSpPr>
            <a:cxnSpLocks/>
          </p:cNvCxnSpPr>
          <p:nvPr/>
        </p:nvCxnSpPr>
        <p:spPr>
          <a:xfrm>
            <a:off x="4991450" y="3847312"/>
            <a:ext cx="738230" cy="0"/>
          </a:xfrm>
          <a:prstGeom prst="straightConnector1">
            <a:avLst/>
          </a:prstGeom>
          <a:noFill/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6808AB46-BA0D-4D01-BB1E-0892656F4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255" y="3187816"/>
            <a:ext cx="1734227" cy="1387817"/>
          </a:xfrm>
          <a:prstGeom prst="rect">
            <a:avLst/>
          </a:prstGeom>
        </p:spPr>
      </p:pic>
      <p:graphicFrame>
        <p:nvGraphicFramePr>
          <p:cNvPr id="32" name="Google Shape;148;p4">
            <a:extLst>
              <a:ext uri="{FF2B5EF4-FFF2-40B4-BE49-F238E27FC236}">
                <a16:creationId xmlns:a16="http://schemas.microsoft.com/office/drawing/2014/main" id="{EC9EA806-8F25-499F-9EB6-31E1BAA9C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8839394"/>
              </p:ext>
            </p:extLst>
          </p:nvPr>
        </p:nvGraphicFramePr>
        <p:xfrm>
          <a:off x="6181385" y="4680495"/>
          <a:ext cx="1321965" cy="3352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21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2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AI models</a:t>
                      </a:r>
                      <a:endParaRPr sz="16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3" name="Google Shape;127;p3">
            <a:extLst>
              <a:ext uri="{FF2B5EF4-FFF2-40B4-BE49-F238E27FC236}">
                <a16:creationId xmlns:a16="http://schemas.microsoft.com/office/drawing/2014/main" id="{239C031B-5FF0-47D8-9F48-12DB3DF640D0}"/>
              </a:ext>
            </a:extLst>
          </p:cNvPr>
          <p:cNvCxnSpPr>
            <a:cxnSpLocks/>
          </p:cNvCxnSpPr>
          <p:nvPr/>
        </p:nvCxnSpPr>
        <p:spPr>
          <a:xfrm flipV="1">
            <a:off x="7709482" y="3187816"/>
            <a:ext cx="1191237" cy="659496"/>
          </a:xfrm>
          <a:prstGeom prst="straightConnector1">
            <a:avLst/>
          </a:prstGeom>
          <a:noFill/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sp>
        <p:nvSpPr>
          <p:cNvPr id="34" name="Google Shape;154;p4">
            <a:extLst>
              <a:ext uri="{FF2B5EF4-FFF2-40B4-BE49-F238E27FC236}">
                <a16:creationId xmlns:a16="http://schemas.microsoft.com/office/drawing/2014/main" id="{D2BE8256-13A1-42D4-8F06-111363139F3B}"/>
              </a:ext>
            </a:extLst>
          </p:cNvPr>
          <p:cNvSpPr/>
          <p:nvPr/>
        </p:nvSpPr>
        <p:spPr>
          <a:xfrm>
            <a:off x="9064805" y="2675904"/>
            <a:ext cx="2473552" cy="767777"/>
          </a:xfrm>
          <a:prstGeom prst="ellipse">
            <a:avLst/>
          </a:prstGeom>
          <a:solidFill>
            <a:srgbClr val="002060"/>
          </a:solidFill>
          <a:ln w="15875" cap="flat" cmpd="sng">
            <a:solidFill>
              <a:srgbClr val="B14B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Provide Report</a:t>
            </a:r>
            <a:endParaRPr sz="1400" dirty="0"/>
          </a:p>
        </p:txBody>
      </p:sp>
      <p:sp>
        <p:nvSpPr>
          <p:cNvPr id="35" name="Google Shape;156;p4">
            <a:extLst>
              <a:ext uri="{FF2B5EF4-FFF2-40B4-BE49-F238E27FC236}">
                <a16:creationId xmlns:a16="http://schemas.microsoft.com/office/drawing/2014/main" id="{FBBCDDCE-6794-48AB-84AE-4F4620C1922C}"/>
              </a:ext>
            </a:extLst>
          </p:cNvPr>
          <p:cNvSpPr/>
          <p:nvPr/>
        </p:nvSpPr>
        <p:spPr>
          <a:xfrm>
            <a:off x="9064805" y="4442635"/>
            <a:ext cx="2473552" cy="914761"/>
          </a:xfrm>
          <a:prstGeom prst="ellipse">
            <a:avLst/>
          </a:prstGeom>
          <a:solidFill>
            <a:srgbClr val="002060"/>
          </a:solidFill>
          <a:ln w="15875" cap="flat" cmpd="sng">
            <a:solidFill>
              <a:srgbClr val="B14B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Libre Franklin"/>
                <a:sym typeface="Libre Franklin"/>
              </a:rPr>
              <a:t>Fertilizer recommendations</a:t>
            </a:r>
            <a:endParaRPr sz="1400" dirty="0"/>
          </a:p>
        </p:txBody>
      </p:sp>
      <p:cxnSp>
        <p:nvCxnSpPr>
          <p:cNvPr id="36" name="Google Shape;127;p3">
            <a:extLst>
              <a:ext uri="{FF2B5EF4-FFF2-40B4-BE49-F238E27FC236}">
                <a16:creationId xmlns:a16="http://schemas.microsoft.com/office/drawing/2014/main" id="{26AB4509-066E-4EAA-860F-AF04298CE1A2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7709482" y="3881725"/>
            <a:ext cx="1191237" cy="796952"/>
          </a:xfrm>
          <a:prstGeom prst="straightConnector1">
            <a:avLst/>
          </a:prstGeom>
          <a:noFill/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931171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EE2F979-3ACD-F5E8-EEBB-12731263F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568" y="1731741"/>
            <a:ext cx="3949904" cy="284536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E3E1AB-21AB-F36E-A176-02AD9A59B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328306"/>
              </p:ext>
            </p:extLst>
          </p:nvPr>
        </p:nvGraphicFramePr>
        <p:xfrm>
          <a:off x="389679" y="1731741"/>
          <a:ext cx="3036390" cy="315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8195">
                  <a:extLst>
                    <a:ext uri="{9D8B030D-6E8A-4147-A177-3AD203B41FA5}">
                      <a16:colId xmlns:a16="http://schemas.microsoft.com/office/drawing/2014/main" val="1012507134"/>
                    </a:ext>
                  </a:extLst>
                </a:gridCol>
                <a:gridCol w="1518195">
                  <a:extLst>
                    <a:ext uri="{9D8B030D-6E8A-4147-A177-3AD203B41FA5}">
                      <a16:colId xmlns:a16="http://schemas.microsoft.com/office/drawing/2014/main" val="363578156"/>
                    </a:ext>
                  </a:extLst>
                </a:gridCol>
              </a:tblGrid>
              <a:tr h="503238">
                <a:tc>
                  <a:txBody>
                    <a:bodyPr/>
                    <a:lstStyle/>
                    <a:p>
                      <a:r>
                        <a:rPr lang="en-US" dirty="0"/>
                        <a:t>District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100581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r>
                        <a:rPr lang="en-US" dirty="0"/>
                        <a:t>Attock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045913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r>
                        <a:rPr lang="en-US" dirty="0"/>
                        <a:t>Chakwal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952955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r>
                        <a:rPr lang="en-US" dirty="0"/>
                        <a:t>Mianwali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536223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r>
                        <a:rPr lang="en-US" dirty="0"/>
                        <a:t>Khusab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289682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r>
                        <a:rPr lang="en-US" b="1" dirty="0"/>
                        <a:t>Collected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91872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B33A98A-2FC7-FEB7-CB33-16238DB0FE40}"/>
              </a:ext>
            </a:extLst>
          </p:cNvPr>
          <p:cNvSpPr txBox="1"/>
          <p:nvPr/>
        </p:nvSpPr>
        <p:spPr>
          <a:xfrm flipH="1">
            <a:off x="995887" y="1226957"/>
            <a:ext cx="259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Collected Samples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77208-B534-8CB2-ECAA-F2FE9B308017}"/>
              </a:ext>
            </a:extLst>
          </p:cNvPr>
          <p:cNvSpPr txBox="1"/>
          <p:nvPr/>
        </p:nvSpPr>
        <p:spPr>
          <a:xfrm flipH="1">
            <a:off x="8600960" y="1226957"/>
            <a:ext cx="259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Collected Images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39D4797-51C1-D077-FB86-32D638821C15}"/>
              </a:ext>
            </a:extLst>
          </p:cNvPr>
          <p:cNvSpPr txBox="1">
            <a:spLocks/>
          </p:cNvSpPr>
          <p:nvPr/>
        </p:nvSpPr>
        <p:spPr>
          <a:xfrm>
            <a:off x="-305947" y="136525"/>
            <a:ext cx="11945259" cy="7573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Namal</a:t>
            </a:r>
            <a:r>
              <a:rPr lang="en-US" sz="3200" b="1" dirty="0"/>
              <a:t> Soil Lab Dataset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F276D9B-15B2-AA48-97FA-9EAEC7A5D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14179"/>
              </p:ext>
            </p:extLst>
          </p:nvPr>
        </p:nvGraphicFramePr>
        <p:xfrm>
          <a:off x="3817982" y="1731741"/>
          <a:ext cx="3036390" cy="315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8195">
                  <a:extLst>
                    <a:ext uri="{9D8B030D-6E8A-4147-A177-3AD203B41FA5}">
                      <a16:colId xmlns:a16="http://schemas.microsoft.com/office/drawing/2014/main" val="1012507134"/>
                    </a:ext>
                  </a:extLst>
                </a:gridCol>
                <a:gridCol w="1518195">
                  <a:extLst>
                    <a:ext uri="{9D8B030D-6E8A-4147-A177-3AD203B41FA5}">
                      <a16:colId xmlns:a16="http://schemas.microsoft.com/office/drawing/2014/main" val="363578156"/>
                    </a:ext>
                  </a:extLst>
                </a:gridCol>
              </a:tblGrid>
              <a:tr h="503238">
                <a:tc>
                  <a:txBody>
                    <a:bodyPr/>
                    <a:lstStyle/>
                    <a:p>
                      <a:r>
                        <a:rPr lang="en-US" dirty="0"/>
                        <a:t>District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100581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r>
                        <a:rPr lang="en-US" dirty="0"/>
                        <a:t>Attock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045913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r>
                        <a:rPr lang="en-US" dirty="0"/>
                        <a:t>Chakwal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Testing 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952955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r>
                        <a:rPr lang="en-US" dirty="0"/>
                        <a:t>Mianwali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Testing 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536223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r>
                        <a:rPr lang="en-US" dirty="0"/>
                        <a:t>Khusab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Ongoing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289682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r>
                        <a:rPr lang="en-US" b="1" dirty="0"/>
                        <a:t>Tested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91872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CA4F9C2-4654-5C8D-6014-F847D9B82B9C}"/>
              </a:ext>
            </a:extLst>
          </p:cNvPr>
          <p:cNvSpPr txBox="1"/>
          <p:nvPr/>
        </p:nvSpPr>
        <p:spPr>
          <a:xfrm flipH="1">
            <a:off x="4369106" y="1226957"/>
            <a:ext cx="259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 Details</a:t>
            </a:r>
          </a:p>
        </p:txBody>
      </p:sp>
    </p:spTree>
    <p:extLst>
      <p:ext uri="{BB962C8B-B14F-4D97-AF65-F5344CB8AC3E}">
        <p14:creationId xmlns:p14="http://schemas.microsoft.com/office/powerpoint/2010/main" val="1417112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612" y="203709"/>
            <a:ext cx="9779183" cy="1325563"/>
          </a:xfrm>
        </p:spPr>
        <p:txBody>
          <a:bodyPr/>
          <a:lstStyle/>
          <a:p>
            <a:r>
              <a:rPr lang="en-US" sz="3600" dirty="0"/>
              <a:t>Preprocessing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233DAEC-9C91-411F-9ECF-89537C0A9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509" y="2034245"/>
            <a:ext cx="9779182" cy="36947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Image resizing using OpenCV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Extracted ROI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Applying sharpening kernel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Sharpening kernel for dealing with                                                                                                                                  blur effect and some lightening                                                                     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0347F-9BFB-4321-A25D-F4D6A3BD6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455" y="410439"/>
            <a:ext cx="2784043" cy="4951944"/>
          </a:xfrm>
          <a:prstGeom prst="rect">
            <a:avLst/>
          </a:prstGeom>
        </p:spPr>
      </p:pic>
      <p:graphicFrame>
        <p:nvGraphicFramePr>
          <p:cNvPr id="9" name="Google Shape;148;p4">
            <a:extLst>
              <a:ext uri="{FF2B5EF4-FFF2-40B4-BE49-F238E27FC236}">
                <a16:creationId xmlns:a16="http://schemas.microsoft.com/office/drawing/2014/main" id="{2B24CB75-1502-41C8-A0D4-6EA33BAE5A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9600584"/>
              </p:ext>
            </p:extLst>
          </p:nvPr>
        </p:nvGraphicFramePr>
        <p:xfrm>
          <a:off x="6958882" y="5362383"/>
          <a:ext cx="3547188" cy="259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547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2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Fig: Extracting ROI and applying sharpening kernel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63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Features</a:t>
            </a:r>
            <a:r>
              <a:rPr lang="en-US" dirty="0"/>
              <a:t> </a:t>
            </a:r>
            <a:r>
              <a:rPr lang="en-US" sz="3600" dirty="0"/>
              <a:t>extraction</a:t>
            </a: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233DAEC-9C91-411F-9ECF-89537C0A9C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1509" y="2034245"/>
                <a:ext cx="9779182" cy="365596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Calculation of pH Indexes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𝐼𝑛𝑑𝑒𝑥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𝐺𝑟𝑒𝑒𝑛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)/(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𝐵𝑙𝑢𝑒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</a:p>
              <a:p>
                <a:pPr algn="ctr"/>
                <a:r>
                  <a:rPr lang="en-US" sz="1050" b="1" i="0" dirty="0">
                    <a:effectLst/>
                    <a:latin typeface="Arial" panose="020B0604020202020204" pitchFamily="34" charset="0"/>
                  </a:rPr>
                  <a:t>Reference:  Vinay Kumar, B. K. Vimal, Rakesh Kumar, and Mukesh Kumar. Determination of soil </a:t>
                </a:r>
                <a:r>
                  <a:rPr lang="en-US" sz="1050" b="1" i="0" dirty="0" err="1">
                    <a:effectLst/>
                    <a:latin typeface="Arial" panose="020B0604020202020204" pitchFamily="34" charset="0"/>
                  </a:rPr>
                  <a:t>ph</a:t>
                </a:r>
                <a:r>
                  <a:rPr lang="en-US" sz="1050" b="1" i="0" dirty="0">
                    <a:effectLst/>
                    <a:latin typeface="Arial" panose="020B0604020202020204" pitchFamily="34" charset="0"/>
                  </a:rPr>
                  <a:t> by using digital</a:t>
                </a:r>
                <a:br>
                  <a:rPr lang="en-US" sz="1050" b="1" dirty="0"/>
                </a:br>
                <a:r>
                  <a:rPr lang="en-US" sz="1050" b="1" i="0" dirty="0">
                    <a:effectLst/>
                    <a:latin typeface="Arial" panose="020B0604020202020204" pitchFamily="34" charset="0"/>
                  </a:rPr>
                  <a:t>image processing technique. Journal of Applied and Natural Science, 6:14–18, 2014</a:t>
                </a: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Calculation using experimentation based formula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𝐹𝑜𝑟𝑚𝑢𝑙𝑎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𝐺𝑟𝑒𝑒𝑛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𝐵𝑙𝑢𝑒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233DAEC-9C91-411F-9ECF-89537C0A9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1509" y="2034245"/>
                <a:ext cx="9779182" cy="3655969"/>
              </a:xfrm>
              <a:blipFill>
                <a:blip r:embed="rId2"/>
                <a:stretch>
                  <a:fillRect l="-1122" t="-3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026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54" y="-409962"/>
            <a:ext cx="9779183" cy="1325563"/>
          </a:xfrm>
        </p:spPr>
        <p:txBody>
          <a:bodyPr/>
          <a:lstStyle/>
          <a:p>
            <a:r>
              <a:rPr lang="en-US" sz="3600" dirty="0"/>
              <a:t>Discretization</a:t>
            </a: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233DAEC-9C91-411F-9ECF-89537C0A9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509" y="2034245"/>
            <a:ext cx="9779182" cy="36559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By using soil laboratory                                                                                                                                                manual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E8B7E-910A-41FC-9A79-20F951E7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812" y="998934"/>
            <a:ext cx="6113880" cy="535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77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Libraries</a:t>
            </a:r>
            <a:r>
              <a:rPr lang="en-US" dirty="0"/>
              <a:t> </a:t>
            </a:r>
            <a:r>
              <a:rPr lang="en-US" sz="3600" dirty="0"/>
              <a:t>and tools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233DAEC-9C91-411F-9ECF-89537C0A9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326" y="1791874"/>
            <a:ext cx="9779182" cy="365596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TensorFlow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NumPy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OpenCV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Cuda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Keras</a:t>
            </a:r>
          </a:p>
        </p:txBody>
      </p:sp>
    </p:spTree>
    <p:extLst>
      <p:ext uri="{BB962C8B-B14F-4D97-AF65-F5344CB8AC3E}">
        <p14:creationId xmlns:p14="http://schemas.microsoft.com/office/powerpoint/2010/main" val="1829588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2089</TotalTime>
  <Words>646</Words>
  <Application>Microsoft Office PowerPoint</Application>
  <PresentationFormat>Widescreen</PresentationFormat>
  <Paragraphs>160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Libre Franklin</vt:lpstr>
      <vt:lpstr>Tenorite</vt:lpstr>
      <vt:lpstr>Office Theme</vt:lpstr>
      <vt:lpstr>Soil analysis using machine learning</vt:lpstr>
      <vt:lpstr>Agenda</vt:lpstr>
      <vt:lpstr>Problem statement</vt:lpstr>
      <vt:lpstr>Solution</vt:lpstr>
      <vt:lpstr>PowerPoint Presentation</vt:lpstr>
      <vt:lpstr>Preprocessing</vt:lpstr>
      <vt:lpstr>Features extraction </vt:lpstr>
      <vt:lpstr>Discretization </vt:lpstr>
      <vt:lpstr>Libraries and tools</vt:lpstr>
      <vt:lpstr>Methodology</vt:lpstr>
      <vt:lpstr>Decision tree regression</vt:lpstr>
      <vt:lpstr>Random forest regression tree</vt:lpstr>
      <vt:lpstr>ANN Regression Models Visualizations on pH Indexes</vt:lpstr>
      <vt:lpstr>ANN Regression Models Visualizations on Formula</vt:lpstr>
      <vt:lpstr>SVR Regression Models Visualizations on pH Indexes</vt:lpstr>
      <vt:lpstr>SVR Regression Models Visualizations on Formula</vt:lpstr>
      <vt:lpstr>DTR Regression Models Visualizations on pH Indexes</vt:lpstr>
      <vt:lpstr>DTR Regression Models Visualizations on Formula</vt:lpstr>
      <vt:lpstr>RFR Regression Models Visualizations on pH Indexes</vt:lpstr>
      <vt:lpstr>RFR Regression Models Visualizations on Formula</vt:lpstr>
      <vt:lpstr>CNN Regression Models Visualizations</vt:lpstr>
      <vt:lpstr>PowerPoint Presentation</vt:lpstr>
      <vt:lpstr>Models deployment </vt:lpstr>
      <vt:lpstr>Soil NPK sensor</vt:lpstr>
      <vt:lpstr>Sensor integration with mobile application</vt:lpstr>
      <vt:lpstr>Demo </vt:lpstr>
      <vt:lpstr>Questions 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Soil Analysis using machine learning</dc:title>
  <dc:creator>Mahmood Yousaf</dc:creator>
  <cp:lastModifiedBy>Mahmood Yousaf</cp:lastModifiedBy>
  <cp:revision>53</cp:revision>
  <dcterms:created xsi:type="dcterms:W3CDTF">2022-01-25T07:34:40Z</dcterms:created>
  <dcterms:modified xsi:type="dcterms:W3CDTF">2022-05-18T16:07:12Z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